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84" autoAdjust="0"/>
  </p:normalViewPr>
  <p:slideViewPr>
    <p:cSldViewPr>
      <p:cViewPr varScale="1">
        <p:scale>
          <a:sx n="76" d="100"/>
          <a:sy n="76" d="100"/>
        </p:scale>
        <p:origin x="-9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00193C4-7FC9-469B-9690-BED9FFA31AF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E61735-E980-4650-9C18-A5AE067C72FD}" type="datetimeFigureOut">
              <a:rPr lang="en-US" smtClean="0"/>
              <a:t>2/7/2013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2013-14 Budget Info.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13-14 bud info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Kindergarten Issue:</a:t>
            </a:r>
          </a:p>
          <a:p>
            <a:pPr marL="0" indent="0">
              <a:buNone/>
            </a:pPr>
            <a:r>
              <a:rPr lang="en-US" sz="1700" u="sng" dirty="0" smtClean="0"/>
              <a:t>Mathematical look:</a:t>
            </a:r>
          </a:p>
          <a:p>
            <a:pPr marL="0" indent="0">
              <a:buNone/>
            </a:pPr>
            <a:r>
              <a:rPr lang="en-US" sz="1700" dirty="0" smtClean="0"/>
              <a:t>If x = old tax levy any y= old tax amount</a:t>
            </a:r>
          </a:p>
          <a:p>
            <a:pPr marL="0" indent="0">
              <a:buNone/>
            </a:pPr>
            <a:r>
              <a:rPr lang="en-US" sz="1700" u="sng" dirty="0" smtClean="0"/>
              <a:t>Separate question should have been billed:</a:t>
            </a:r>
          </a:p>
          <a:p>
            <a:pPr marL="0" indent="0">
              <a:buNone/>
            </a:pPr>
            <a:r>
              <a:rPr lang="en-US" sz="1700" dirty="0" smtClean="0"/>
              <a:t>2012 bill 	Tax levy = x+$200,000	Tax bill=  y+$30	Aug/Nov ($15 </a:t>
            </a:r>
            <a:r>
              <a:rPr lang="en-US" sz="1700" dirty="0" err="1" smtClean="0"/>
              <a:t>ea</a:t>
            </a:r>
            <a:r>
              <a:rPr lang="en-US" sz="1700" dirty="0" smtClean="0"/>
              <a:t>)</a:t>
            </a:r>
          </a:p>
          <a:p>
            <a:pPr marL="0" indent="0">
              <a:buNone/>
            </a:pPr>
            <a:r>
              <a:rPr lang="en-US" sz="1700" dirty="0" smtClean="0"/>
              <a:t>2013 bill	Tax levy = x+$200,000	Tax bill = y+$30	Feb/May ($15 </a:t>
            </a:r>
            <a:r>
              <a:rPr lang="en-US" sz="1700" dirty="0" err="1" smtClean="0"/>
              <a:t>ea</a:t>
            </a:r>
            <a:r>
              <a:rPr lang="en-US" sz="1700" dirty="0" smtClean="0"/>
              <a:t>)</a:t>
            </a:r>
          </a:p>
          <a:p>
            <a:pPr marL="0" indent="0">
              <a:buNone/>
            </a:pPr>
            <a:r>
              <a:rPr lang="en-US" sz="1700" dirty="0" smtClean="0"/>
              <a:t>(y+$30 same amount, not $30+$30, with 1</a:t>
            </a:r>
            <a:r>
              <a:rPr lang="en-US" sz="1700" baseline="30000" dirty="0" smtClean="0"/>
              <a:t>st</a:t>
            </a:r>
            <a:r>
              <a:rPr lang="en-US" sz="1700" dirty="0" smtClean="0"/>
              <a:t> billing  (July)base is increased)</a:t>
            </a:r>
          </a:p>
          <a:p>
            <a:pPr marL="0" indent="0">
              <a:buNone/>
            </a:pPr>
            <a:r>
              <a:rPr lang="en-US" sz="1700" dirty="0" smtClean="0"/>
              <a:t>This would have occurred over two calendar tax bills – that’s how $30 = $60</a:t>
            </a:r>
          </a:p>
          <a:p>
            <a:pPr marL="0" indent="0">
              <a:buNone/>
            </a:pPr>
            <a:r>
              <a:rPr lang="en-US" sz="1700" dirty="0" smtClean="0"/>
              <a:t>This is how the new base is created with increasing taxes by $30</a:t>
            </a:r>
          </a:p>
          <a:p>
            <a:pPr marL="0" indent="0">
              <a:buNone/>
            </a:pPr>
            <a:r>
              <a:rPr lang="en-US" sz="1700" dirty="0" smtClean="0"/>
              <a:t>This is the only way I have authority to refer to tax increases (software, </a:t>
            </a:r>
            <a:r>
              <a:rPr lang="en-US" sz="1700" dirty="0" err="1" smtClean="0"/>
              <a:t>etc</a:t>
            </a:r>
            <a:r>
              <a:rPr lang="en-US" sz="1700" dirty="0" smtClean="0"/>
              <a:t>)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State Taxed at $400,000 for period Feb/May which led to $60 because of timing of election</a:t>
            </a:r>
          </a:p>
          <a:p>
            <a:pPr marL="0" indent="0">
              <a:buNone/>
            </a:pPr>
            <a:r>
              <a:rPr lang="en-US" sz="1700" dirty="0"/>
              <a:t>T</a:t>
            </a:r>
            <a:r>
              <a:rPr lang="en-US" sz="1700" dirty="0" smtClean="0"/>
              <a:t>hough it will be blended with any new increase 2014 Feb/May will reflect split again</a:t>
            </a:r>
          </a:p>
          <a:p>
            <a:pPr marL="0" indent="0">
              <a:buNone/>
            </a:pPr>
            <a:r>
              <a:rPr lang="en-US" sz="1700" dirty="0" smtClean="0"/>
              <a:t>State decided this after much confusion – heard from additional sources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49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13-14 bud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u="sng" dirty="0" smtClean="0"/>
              <a:t>Rumors: </a:t>
            </a:r>
          </a:p>
          <a:p>
            <a:r>
              <a:rPr lang="en-US" dirty="0" smtClean="0"/>
              <a:t>From LEE meeting - Commissioner was asked if fund balance will be taken again: “everything is on the table but it is an election year”</a:t>
            </a:r>
          </a:p>
          <a:p>
            <a:r>
              <a:rPr lang="en-US" dirty="0" smtClean="0"/>
              <a:t>After the meeting was able to quote President of NJASBO district’s fund balance</a:t>
            </a:r>
          </a:p>
          <a:p>
            <a:r>
              <a:rPr lang="en-US" dirty="0" smtClean="0"/>
              <a:t>Delran should continue to receive aid increases due to prior shortfalls</a:t>
            </a:r>
          </a:p>
          <a:p>
            <a:r>
              <a:rPr lang="en-US" dirty="0" smtClean="0"/>
              <a:t>State is to reduce “adjustment” aid to over adequacy districts to give to “stabilized” districts like us more, we’re still </a:t>
            </a:r>
            <a:r>
              <a:rPr lang="en-US" b="1" dirty="0" smtClean="0"/>
              <a:t>$2.5 million below adequacy</a:t>
            </a:r>
          </a:p>
          <a:p>
            <a:r>
              <a:rPr lang="en-US" b="1" dirty="0" smtClean="0"/>
              <a:t>We should receive approx. $21+ million in aid instead we received $11.4 million</a:t>
            </a:r>
          </a:p>
          <a:p>
            <a:r>
              <a:rPr lang="en-US" dirty="0" smtClean="0"/>
              <a:t>DOE says we should see more money (not officially)</a:t>
            </a:r>
          </a:p>
          <a:p>
            <a:endParaRPr lang="en-US" dirty="0" smtClean="0"/>
          </a:p>
          <a:p>
            <a:r>
              <a:rPr lang="en-US" u="sng" dirty="0" smtClean="0"/>
              <a:t>Calendar:</a:t>
            </a:r>
          </a:p>
          <a:p>
            <a:r>
              <a:rPr lang="en-US" dirty="0" smtClean="0"/>
              <a:t>Feb. 26</a:t>
            </a:r>
            <a:r>
              <a:rPr lang="en-US" baseline="30000" dirty="0" smtClean="0"/>
              <a:t>th</a:t>
            </a:r>
            <a:r>
              <a:rPr lang="en-US" dirty="0" smtClean="0"/>
              <a:t> Governor’s address, Feb 28</a:t>
            </a:r>
            <a:r>
              <a:rPr lang="en-US" baseline="30000" dirty="0" smtClean="0"/>
              <a:t>th</a:t>
            </a:r>
            <a:r>
              <a:rPr lang="en-US" dirty="0" smtClean="0"/>
              <a:t> Aid numbers (Thurs)</a:t>
            </a:r>
          </a:p>
          <a:p>
            <a:r>
              <a:rPr lang="en-US" dirty="0" smtClean="0"/>
              <a:t>March 7</a:t>
            </a:r>
            <a:r>
              <a:rPr lang="en-US" baseline="30000" dirty="0" smtClean="0"/>
              <a:t>th</a:t>
            </a:r>
            <a:r>
              <a:rPr lang="en-US" dirty="0" smtClean="0"/>
              <a:t> budgets due to County Office (Thurs)</a:t>
            </a:r>
          </a:p>
          <a:p>
            <a:r>
              <a:rPr lang="en-US" dirty="0" smtClean="0"/>
              <a:t>March 25</a:t>
            </a:r>
            <a:r>
              <a:rPr lang="en-US" baseline="30000" dirty="0" smtClean="0"/>
              <a:t>th</a:t>
            </a:r>
            <a:r>
              <a:rPr lang="en-US" dirty="0" smtClean="0"/>
              <a:t> Public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5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13-14 bud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Facilities/Transportation:</a:t>
            </a:r>
          </a:p>
          <a:p>
            <a:r>
              <a:rPr lang="en-US" dirty="0" smtClean="0"/>
              <a:t>Security – small changes to vestibules of schools to enhance security (second sets of doors, sliding windows, new door)</a:t>
            </a:r>
          </a:p>
          <a:p>
            <a:r>
              <a:rPr lang="en-US" dirty="0" smtClean="0"/>
              <a:t>Upgrade of cameras at HS from DVR technology to NVR </a:t>
            </a:r>
            <a:r>
              <a:rPr lang="en-US" dirty="0" err="1" smtClean="0"/>
              <a:t>techology</a:t>
            </a:r>
            <a:endParaRPr lang="en-US" dirty="0" smtClean="0"/>
          </a:p>
          <a:p>
            <a:r>
              <a:rPr lang="en-US" dirty="0" smtClean="0"/>
              <a:t>Added MS and DIS cameras</a:t>
            </a:r>
          </a:p>
          <a:p>
            <a:r>
              <a:rPr lang="en-US" dirty="0" smtClean="0"/>
              <a:t>Start creating system at MB</a:t>
            </a:r>
          </a:p>
          <a:p>
            <a:r>
              <a:rPr lang="en-US" dirty="0" smtClean="0"/>
              <a:t>Hallway carpeting at DIS and all-purpose room flooring</a:t>
            </a:r>
          </a:p>
          <a:p>
            <a:r>
              <a:rPr lang="en-US" dirty="0" smtClean="0"/>
              <a:t>Sharing services with Riverside for Transportation – we will bid and administer routes?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13-14 bud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Budgetary:</a:t>
            </a:r>
          </a:p>
          <a:p>
            <a:r>
              <a:rPr lang="en-US" dirty="0" smtClean="0"/>
              <a:t>Currently 13-14 bud has appropriations of $700,000 more than revenues considering current funding</a:t>
            </a:r>
          </a:p>
          <a:p>
            <a:r>
              <a:rPr lang="en-US" dirty="0" smtClean="0"/>
              <a:t>P&amp;C insurance: We’re fine, our provider unscathed by Sandy, we expect to see a dividend by end of year</a:t>
            </a:r>
          </a:p>
          <a:p>
            <a:r>
              <a:rPr lang="en-US" dirty="0" smtClean="0"/>
              <a:t>Benefits @ 12.5%, neg. year, new NJ law less of an impact than our current Rx/dental co-insurance, cost of </a:t>
            </a:r>
            <a:r>
              <a:rPr lang="en-US" dirty="0" err="1" smtClean="0"/>
              <a:t>Obamacare</a:t>
            </a:r>
            <a:r>
              <a:rPr lang="en-US" dirty="0" smtClean="0"/>
              <a:t> to district?</a:t>
            </a:r>
          </a:p>
          <a:p>
            <a:r>
              <a:rPr lang="en-US" dirty="0" smtClean="0"/>
              <a:t>Energy- no increase in budget as saving measures have been working</a:t>
            </a:r>
          </a:p>
          <a:p>
            <a:r>
              <a:rPr lang="en-US" dirty="0" smtClean="0"/>
              <a:t>Special Education costs continue to increase with additional students and parental requests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6920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636</TotalTime>
  <Words>344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Thermal</vt:lpstr>
      <vt:lpstr>2013-14 Budget Info.</vt:lpstr>
      <vt:lpstr>13-14 bud info </vt:lpstr>
      <vt:lpstr>13-14 bud info</vt:lpstr>
      <vt:lpstr>13-14 bud info</vt:lpstr>
      <vt:lpstr>13-14 bud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18</cp:revision>
  <cp:lastPrinted>2013-02-07T18:28:41Z</cp:lastPrinted>
  <dcterms:created xsi:type="dcterms:W3CDTF">2013-02-01T15:45:46Z</dcterms:created>
  <dcterms:modified xsi:type="dcterms:W3CDTF">2013-02-07T18:28:53Z</dcterms:modified>
</cp:coreProperties>
</file>